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31DA30-1922-4C1B-B4ED-6748E4C4728A}" v="1780" dt="2024-04-11T08:15:39.4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612"/>
        <p:guide pos="144"/>
        <p:guide orient="horz" pos="876"/>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lIns="91440" tIns="45720" rIns="91440" bIns="45720" anchor="t">
            <a:spAutoFit/>
          </a:bodyPr>
          <a:lstStyle/>
          <a:p>
            <a:pPr>
              <a:spcAft>
                <a:spcPts val="200"/>
              </a:spcAft>
              <a:buClr>
                <a:schemeClr val="bg1"/>
              </a:buClr>
            </a:pPr>
            <a:r>
              <a:rPr lang="en-US" sz="1100" b="0" i="0" u="none" strike="noStrike" cap="none">
                <a:solidFill>
                  <a:schemeClr val="tx1"/>
                </a:solidFill>
                <a:latin typeface="Arial"/>
                <a:ea typeface="Arial"/>
                <a:cs typeface="Arial"/>
                <a:sym typeface="Arial"/>
              </a:rPr>
              <a:t>Student Name :</a:t>
            </a:r>
            <a:r>
              <a:rPr lang="en-US" sz="1100">
                <a:solidFill>
                  <a:schemeClr val="tx1"/>
                </a:solidFill>
              </a:rPr>
              <a:t>Nandhini I</a:t>
            </a:r>
            <a:endParaRPr lang="en-US" sz="1100" b="0" i="0" u="none" strike="noStrike" cap="none">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a:solidFill>
                  <a:schemeClr val="tx1"/>
                </a:solidFill>
                <a:latin typeface="Arial"/>
                <a:ea typeface="Arial"/>
                <a:cs typeface="Arial"/>
                <a:sym typeface="Arial"/>
              </a:rPr>
              <a:t>Student ID : </a:t>
            </a:r>
            <a:r>
              <a:rPr lang="en-US" sz="1100">
                <a:solidFill>
                  <a:schemeClr val="tx1"/>
                </a:solidFill>
              </a:rPr>
              <a:t>au960221104077</a:t>
            </a:r>
            <a:endParaRPr lang="en-US" sz="1100" b="0" i="0" u="none" strike="noStrike" cap="none">
              <a:solidFill>
                <a:schemeClr val="tx1"/>
              </a:solidFill>
              <a:latin typeface="Arial"/>
              <a:ea typeface="Arial"/>
              <a:cs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lIns="91440" tIns="45720" rIns="91440" bIns="45720" anchor="t">
            <a:spAutoFit/>
          </a:bodyPr>
          <a:lstStyle/>
          <a:p>
            <a:pPr>
              <a:spcAft>
                <a:spcPts val="200"/>
              </a:spcAft>
              <a:buClr>
                <a:schemeClr val="bg1"/>
              </a:buClr>
            </a:pPr>
            <a:r>
              <a:rPr lang="en-US" sz="1100">
                <a:solidFill>
                  <a:schemeClr val="tx1"/>
                </a:solidFill>
              </a:rPr>
              <a:t>Arunachala College of Engineering for Women</a:t>
            </a:r>
            <a:endParaRPr lang="en-US" sz="1100" b="0" i="0" u="none" strike="noStrike" cap="none">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60F96072-3F79-7E63-C4A5-EDED580D9CFC}"/>
              </a:ext>
            </a:extLst>
          </p:cNvPr>
          <p:cNvSpPr txBox="1"/>
          <p:nvPr/>
        </p:nvSpPr>
        <p:spPr>
          <a:xfrm>
            <a:off x="937260" y="1276350"/>
            <a:ext cx="705612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To create a car rental system using frontend tools like HTML, CSS, and JavaScript, combined with backend tools like Python and Django, you can follow these steps: Design the User Interface (UI): Use HTML to structure the web pages, including forms for user input. Apply CSS for styling to make the interface visually appealing and user-friendly. Utilize JavaScript for client-side interactivity, such as form validation and dynamic content updates. Backend Development with Django: Set up a Django project and create Django apps for different functionalities (e.g., user authentication, car rental management). Define models for storing data related to users, cars, reservations, etc. Implement views to handle user requests and interact with data through Django's ORM. Configure URLs to map requests to appropriate views.</a:t>
            </a: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a:p>
        </p:txBody>
      </p:sp>
      <p:pic>
        <p:nvPicPr>
          <p:cNvPr id="4" name="Picture 3">
            <a:extLst>
              <a:ext uri="{FF2B5EF4-FFF2-40B4-BE49-F238E27FC236}">
                <a16:creationId xmlns:a16="http://schemas.microsoft.com/office/drawing/2014/main" id="{233BB2DE-57D8-CEBB-E62C-A7AE5EC1B926}"/>
              </a:ext>
            </a:extLst>
          </p:cNvPr>
          <p:cNvPicPr>
            <a:picLocks noChangeAspect="1"/>
          </p:cNvPicPr>
          <p:nvPr/>
        </p:nvPicPr>
        <p:blipFill>
          <a:blip r:embed="rId2"/>
          <a:stretch>
            <a:fillRect/>
          </a:stretch>
        </p:blipFill>
        <p:spPr>
          <a:xfrm>
            <a:off x="312420" y="1285875"/>
            <a:ext cx="8686800" cy="328803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a:t>About-Us-Page</a:t>
            </a:r>
          </a:p>
        </p:txBody>
      </p:sp>
      <p:pic>
        <p:nvPicPr>
          <p:cNvPr id="5" name="Picture 4">
            <a:extLst>
              <a:ext uri="{FF2B5EF4-FFF2-40B4-BE49-F238E27FC236}">
                <a16:creationId xmlns:a16="http://schemas.microsoft.com/office/drawing/2014/main" id="{401BF121-5E17-5A25-8ABF-C4C8599DB65A}"/>
              </a:ext>
            </a:extLst>
          </p:cNvPr>
          <p:cNvPicPr>
            <a:picLocks noChangeAspect="1"/>
          </p:cNvPicPr>
          <p:nvPr/>
        </p:nvPicPr>
        <p:blipFill>
          <a:blip r:embed="rId2"/>
          <a:stretch>
            <a:fillRect/>
          </a:stretch>
        </p:blipFill>
        <p:spPr>
          <a:xfrm>
            <a:off x="1021080" y="1278255"/>
            <a:ext cx="6492240" cy="313563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a:t>Service-Page</a:t>
            </a:r>
          </a:p>
        </p:txBody>
      </p:sp>
      <p:pic>
        <p:nvPicPr>
          <p:cNvPr id="3" name="Picture 2">
            <a:extLst>
              <a:ext uri="{FF2B5EF4-FFF2-40B4-BE49-F238E27FC236}">
                <a16:creationId xmlns:a16="http://schemas.microsoft.com/office/drawing/2014/main" id="{FCE316DF-012C-D181-CDB5-14F698880C87}"/>
              </a:ext>
            </a:extLst>
          </p:cNvPr>
          <p:cNvPicPr>
            <a:picLocks noChangeAspect="1"/>
          </p:cNvPicPr>
          <p:nvPr/>
        </p:nvPicPr>
        <p:blipFill>
          <a:blip r:embed="rId2"/>
          <a:stretch>
            <a:fillRect/>
          </a:stretch>
        </p:blipFill>
        <p:spPr>
          <a:xfrm>
            <a:off x="1028700" y="1270635"/>
            <a:ext cx="6286500" cy="30822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Cars-Page</a:t>
            </a:r>
          </a:p>
        </p:txBody>
      </p:sp>
      <p:pic>
        <p:nvPicPr>
          <p:cNvPr id="3" name="Picture 2">
            <a:extLst>
              <a:ext uri="{FF2B5EF4-FFF2-40B4-BE49-F238E27FC236}">
                <a16:creationId xmlns:a16="http://schemas.microsoft.com/office/drawing/2014/main" id="{F12ED0D1-CCE5-203D-F433-C790A21E7FD7}"/>
              </a:ext>
            </a:extLst>
          </p:cNvPr>
          <p:cNvPicPr>
            <a:picLocks noChangeAspect="1"/>
          </p:cNvPicPr>
          <p:nvPr/>
        </p:nvPicPr>
        <p:blipFill>
          <a:blip r:embed="rId2"/>
          <a:stretch>
            <a:fillRect/>
          </a:stretch>
        </p:blipFill>
        <p:spPr>
          <a:xfrm>
            <a:off x="1028700" y="1270635"/>
            <a:ext cx="6164580" cy="315087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a:t>Contact-Page</a:t>
            </a:r>
          </a:p>
        </p:txBody>
      </p:sp>
      <p:pic>
        <p:nvPicPr>
          <p:cNvPr id="3" name="Picture 2">
            <a:extLst>
              <a:ext uri="{FF2B5EF4-FFF2-40B4-BE49-F238E27FC236}">
                <a16:creationId xmlns:a16="http://schemas.microsoft.com/office/drawing/2014/main" id="{8F756A4E-8CF5-7789-46AC-9D2F5426DCA6}"/>
              </a:ext>
            </a:extLst>
          </p:cNvPr>
          <p:cNvPicPr>
            <a:picLocks noChangeAspect="1"/>
          </p:cNvPicPr>
          <p:nvPr/>
        </p:nvPicPr>
        <p:blipFill>
          <a:blip r:embed="rId2"/>
          <a:stretch>
            <a:fillRect/>
          </a:stretch>
        </p:blipFill>
        <p:spPr>
          <a:xfrm>
            <a:off x="1074420" y="1263015"/>
            <a:ext cx="6652260" cy="317373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108373" y="62060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13DD31D9-A754-2DC4-0364-D87EF8E7C3D7}"/>
              </a:ext>
            </a:extLst>
          </p:cNvPr>
          <p:cNvSpPr txBox="1"/>
          <p:nvPr/>
        </p:nvSpPr>
        <p:spPr>
          <a:xfrm>
            <a:off x="541020" y="1162050"/>
            <a:ext cx="8061960"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1.Mobile App Development:</a:t>
            </a:r>
            <a:r>
              <a:rPr lang="en-US" sz="1600"/>
              <a:t> </a:t>
            </a:r>
            <a:r>
              <a:rPr lang="en-US"/>
              <a:t>Expand the platform by developing dedicated mobile applications for both Android and iOS devices, offering users the convenience of renting cars on the go.</a:t>
            </a:r>
          </a:p>
          <a:p>
            <a:r>
              <a:rPr lang="en-US" sz="1600" b="1"/>
              <a:t>2. Integration of AI and ML:</a:t>
            </a:r>
            <a:r>
              <a:rPr lang="en-US" sz="1600" b="1">
                <a:solidFill>
                  <a:schemeClr val="tx1"/>
                </a:solidFill>
              </a:rPr>
              <a:t> </a:t>
            </a:r>
            <a:r>
              <a:rPr lang="en-US" sz="1600">
                <a:solidFill>
                  <a:schemeClr val="tx1"/>
                </a:solidFill>
              </a:rPr>
              <a:t>Implement artificial intelligence and machine learning </a:t>
            </a:r>
            <a:r>
              <a:rPr lang="en-US" sz="1600" err="1">
                <a:solidFill>
                  <a:schemeClr val="tx1"/>
                </a:solidFill>
              </a:rPr>
              <a:t>algorthims</a:t>
            </a:r>
            <a:r>
              <a:rPr lang="en-US" sz="1600">
                <a:solidFill>
                  <a:schemeClr val="tx1"/>
                </a:solidFill>
              </a:rPr>
              <a:t> to analyze user preferences and </a:t>
            </a:r>
            <a:r>
              <a:rPr lang="en-US" sz="1600" err="1">
                <a:solidFill>
                  <a:schemeClr val="tx1"/>
                </a:solidFill>
              </a:rPr>
              <a:t>behaviour</a:t>
            </a:r>
            <a:r>
              <a:rPr lang="en-US" sz="1600">
                <a:solidFill>
                  <a:schemeClr val="tx1"/>
                </a:solidFill>
              </a:rPr>
              <a:t> , providing personalized recommendations for car selections and improving the overall user experience.</a:t>
            </a:r>
          </a:p>
          <a:p>
            <a:r>
              <a:rPr lang="en-US" sz="1600" b="1"/>
              <a:t>3.Enhanced Fleet Management:</a:t>
            </a:r>
            <a:r>
              <a:rPr lang="en-US" b="1"/>
              <a:t> </a:t>
            </a:r>
            <a:r>
              <a:rPr lang="en-US"/>
              <a:t>Introduce advanced fleet management features for administrators, including predictive maintenance scheduling, real-time tracking of vehicle locations, and optimization of car allocation based on demand patterns.</a:t>
            </a:r>
          </a:p>
          <a:p>
            <a:r>
              <a:rPr lang="en-US" sz="1600" b="1"/>
              <a:t>4. Incorporation of IoT</a:t>
            </a:r>
            <a:r>
              <a:rPr lang="en-US"/>
              <a:t>: Utilize Internet of Things (IoT) technology to equip rental cars with sensors for monitoring various parameters such as fuel levels, engine health, and vehicle diagnostics, enabling proactive maintenance and optimizing operational efficiency. </a:t>
            </a:r>
          </a:p>
          <a:p>
            <a:r>
              <a:rPr lang="en-US" sz="1600" b="1"/>
              <a:t>5.Expansion of Services:</a:t>
            </a:r>
            <a:r>
              <a:rPr lang="en-US"/>
              <a:t> Diversify the services offered beyond traditional car rentals, such as incorporating options for car-sharing, ride-hailing partnerships, or integrating electric and hybrid vehicles into the fleet to cater to eco-conscious customers.</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5259A2D6-C898-6E51-E01C-F57FEE382940}"/>
              </a:ext>
            </a:extLst>
          </p:cNvPr>
          <p:cNvSpPr txBox="1"/>
          <p:nvPr/>
        </p:nvSpPr>
        <p:spPr>
          <a:xfrm>
            <a:off x="693420" y="1283970"/>
            <a:ext cx="752856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t>Car Rentals Application with Django Framework</a:t>
            </a:r>
            <a:r>
              <a:rPr lang="en-US" sz="1600" b="1">
                <a:latin typeface="+mj-lt"/>
              </a:rPr>
              <a:t> </a:t>
            </a:r>
            <a:endParaRPr lang="en-US" sz="1600" b="1">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8" name="TextBox 7">
            <a:extLst>
              <a:ext uri="{FF2B5EF4-FFF2-40B4-BE49-F238E27FC236}">
                <a16:creationId xmlns:a16="http://schemas.microsoft.com/office/drawing/2014/main" id="{A4BC1163-FB9D-0376-4C8E-695D14D5D48E}"/>
              </a:ext>
            </a:extLst>
          </p:cNvPr>
          <p:cNvSpPr txBox="1"/>
          <p:nvPr/>
        </p:nvSpPr>
        <p:spPr>
          <a:xfrm>
            <a:off x="1417320" y="1474470"/>
            <a:ext cx="534924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Söhne"/>
              </a:rPr>
              <a:t>The Car Rentals Application, built with Django, simplifies the vehicle rental process for customers and provides powerful management tools for rental companies. Customers can easily browse and book cars, while administrators can efficiently manage inventory, bookings, and generate reports. The system ensures data security and scalability, with potential for future enhancements like payment integration and advanced analytics.</a:t>
            </a: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a:p>
            <a:endParaRPr lang="en-US">
              <a:latin typeface="Söhne"/>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E6CDFADF-642B-F90B-D5B7-0012DBB922F9}"/>
              </a:ext>
            </a:extLst>
          </p:cNvPr>
          <p:cNvSpPr txBox="1"/>
          <p:nvPr/>
        </p:nvSpPr>
        <p:spPr>
          <a:xfrm>
            <a:off x="1036320" y="1512570"/>
            <a:ext cx="61112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solidFill>
                <a:latin typeface="Söhne"/>
              </a:rPr>
              <a:t>The traditional car rental process is inefficient and cumbersome for both customers and rental companies. Customers struggle to find available vehicles and manage bookings, while rental companies face challenges in inventory management and administrative tasks. To address these issues, we propose developing a Car Rentals Application with Django. This application will simplify booking for customers and automate administrative tasks for rental companies, ensuring data security, scalability, and potential for future enhancements like payment integration and analytics</a:t>
            </a:r>
            <a:endParaRPr lang="en-US" sz="1600">
              <a:solidFill>
                <a:schemeClr val="tx1"/>
              </a:solidFill>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9D3D0265-49F2-196F-5998-9A1665941CE3}"/>
              </a:ext>
            </a:extLst>
          </p:cNvPr>
          <p:cNvSpPr txBox="1"/>
          <p:nvPr/>
        </p:nvSpPr>
        <p:spPr>
          <a:xfrm>
            <a:off x="1127760" y="1329690"/>
            <a:ext cx="6240780" cy="2954655"/>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t>Here is the overview for the project:</a:t>
            </a:r>
          </a:p>
          <a:p>
            <a:r>
              <a:rPr lang="en-US"/>
              <a:t>     Planning and Requirements Gathering: Begin by defining project objectives and gathering requirements for the car rental website.</a:t>
            </a:r>
          </a:p>
          <a:p>
            <a:r>
              <a:rPr lang="en-US"/>
              <a:t>     Designing User Interface: Design the frontend of the website using HTML, CSS, and JavaScript to create an intuitive and visually appealing user interface. </a:t>
            </a:r>
          </a:p>
          <a:p>
            <a:r>
              <a:rPr lang="en-US"/>
              <a:t>     Backend Development with Django: Set up the backend infrastructure using Django, a high-level Python web framework. Develop models for cars, users, bookings, and other relevant entities, along with appropriate database schema.</a:t>
            </a:r>
          </a:p>
          <a:p>
            <a:r>
              <a:rPr lang="en-US"/>
              <a:t>    Admin Panel Development: Create an admin panel using Django's admin interface or custom admin views to enable administrators to manage cars, bookings, users, and other aspects of the system efficiently.</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0D1DCDE-44FA-D543-D439-23B8130111EE}"/>
              </a:ext>
            </a:extLst>
          </p:cNvPr>
          <p:cNvSpPr txBox="1"/>
          <p:nvPr/>
        </p:nvSpPr>
        <p:spPr>
          <a:xfrm>
            <a:off x="845820" y="1690249"/>
            <a:ext cx="7459980" cy="22775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solidFill>
              </a:rPr>
              <a:t>Our solution entails building a comprehensive Car Rentals Application using the Django framework, aimed at revolutionizing the car rental experience for both customers and rental companies.</a:t>
            </a:r>
          </a:p>
          <a:p>
            <a:r>
              <a:rPr lang="en-US" sz="1600">
                <a:solidFill>
                  <a:schemeClr val="tx1"/>
                </a:solidFill>
              </a:rPr>
              <a:t>For customers, the application will provide a seamless booking process through an intuitive interface. They can easily browse available vehicles, view detailed information including pricing and specifications, and make bookings with minimal effort. Advanced search and filtering options will enhance the user experience, ensuring customers can quickly find the perfect vehicle for their needs.</a:t>
            </a:r>
          </a:p>
          <a:p>
            <a:endParaRPr lang="en-US">
              <a:solidFill>
                <a:schemeClr val="tx1"/>
              </a:solidFill>
            </a:endParaRP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579120" y="928092"/>
            <a:ext cx="7987453" cy="4331763"/>
          </a:xfrm>
          <a:prstGeom prst="rect">
            <a:avLst/>
          </a:prstGeom>
          <a:noFill/>
        </p:spPr>
        <p:txBody>
          <a:bodyPr wrap="square" lIns="91440" tIns="45720" rIns="91440" bIns="45720" anchor="t">
            <a:spAutoFit/>
          </a:bodyPr>
          <a:lstStyle/>
          <a:p>
            <a:pPr lvl="1"/>
            <a:r>
              <a:rPr lang="en-US" sz="1600">
                <a:solidFill>
                  <a:srgbClr val="374151"/>
                </a:solidFill>
              </a:rPr>
              <a:t>On the rental company side, the application will offer robust management tools to streamline operations. Rental companies can efficiently manage their vehicle inventory, track bookings, set dynamic pricing based on demand and other factors, and generate detailed reports for analysis. Automation of administrative tasks will save time and reduce errors, improving overall efficiency.</a:t>
            </a:r>
            <a:endParaRPr lang="en-US" sz="1600"/>
          </a:p>
          <a:p>
            <a:pPr lvl="1"/>
            <a:r>
              <a:rPr lang="en-US" sz="1600" b="1">
                <a:solidFill>
                  <a:srgbClr val="374151"/>
                </a:solidFill>
              </a:rPr>
              <a:t>Key features of the proposed solution include:</a:t>
            </a:r>
          </a:p>
          <a:p>
            <a:pPr lvl="1"/>
            <a:endParaRPr lang="en-US" sz="1600">
              <a:solidFill>
                <a:srgbClr val="374151"/>
              </a:solidFill>
            </a:endParaRPr>
          </a:p>
          <a:p>
            <a:r>
              <a:rPr lang="en-US" sz="1600">
                <a:solidFill>
                  <a:schemeClr val="tx1"/>
                </a:solidFill>
              </a:rPr>
              <a:t>    </a:t>
            </a:r>
            <a:r>
              <a:rPr lang="en-US" sz="1600" b="1">
                <a:solidFill>
                  <a:schemeClr val="tx1"/>
                </a:solidFill>
              </a:rPr>
              <a:t>1</a:t>
            </a:r>
            <a:r>
              <a:rPr lang="en-US" sz="1600">
                <a:solidFill>
                  <a:schemeClr val="tx1"/>
                </a:solidFill>
              </a:rPr>
              <a:t>.User-friendly interface: Designing an intuitive and responsive interface for customers to browse and book vehicles effortlessly.</a:t>
            </a:r>
          </a:p>
          <a:p>
            <a:r>
              <a:rPr lang="en-US" sz="1600">
                <a:solidFill>
                  <a:schemeClr val="tx1"/>
                </a:solidFill>
              </a:rPr>
              <a:t>    </a:t>
            </a:r>
            <a:r>
              <a:rPr lang="en-US" sz="1600" b="1">
                <a:solidFill>
                  <a:schemeClr val="tx1"/>
                </a:solidFill>
              </a:rPr>
              <a:t>2</a:t>
            </a:r>
            <a:r>
              <a:rPr lang="en-US" sz="1600">
                <a:solidFill>
                  <a:schemeClr val="tx1"/>
                </a:solidFill>
              </a:rPr>
              <a:t>.Advanced search and filtering: Implementing powerful search and filtering options to help customers find the ideal vehicle quickly.</a:t>
            </a:r>
          </a:p>
          <a:p>
            <a:r>
              <a:rPr lang="en-US" sz="1600">
                <a:solidFill>
                  <a:schemeClr val="tx1"/>
                </a:solidFill>
              </a:rPr>
              <a:t>    </a:t>
            </a:r>
            <a:r>
              <a:rPr lang="en-US" sz="1600" b="1">
                <a:solidFill>
                  <a:schemeClr val="tx1"/>
                </a:solidFill>
              </a:rPr>
              <a:t>3</a:t>
            </a:r>
            <a:r>
              <a:rPr lang="en-US" sz="1600">
                <a:solidFill>
                  <a:schemeClr val="tx1"/>
                </a:solidFill>
              </a:rPr>
              <a:t>.Dynamic pricing: Allowing rental companies to set flexible pricing based on factors such as demand, seasonality, and vehicle type.</a:t>
            </a:r>
          </a:p>
          <a:p>
            <a:br>
              <a:rPr lang="en-US"/>
            </a:br>
            <a:endParaRPr lang="en-US"/>
          </a:p>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87680" y="752832"/>
            <a:ext cx="7987453" cy="3484095"/>
          </a:xfrm>
          <a:prstGeom prst="rect">
            <a:avLst/>
          </a:prstGeom>
          <a:noFill/>
        </p:spPr>
        <p:txBody>
          <a:bodyPr wrap="square" lIns="91440" tIns="45720" rIns="91440" bIns="45720" anchor="t">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r>
              <a:rPr lang="en-US">
                <a:solidFill>
                  <a:schemeClr val="tx1"/>
                </a:solidFill>
              </a:rPr>
              <a:t> </a:t>
            </a:r>
            <a:r>
              <a:rPr lang="en-US" sz="1600">
                <a:solidFill>
                  <a:schemeClr val="tx1"/>
                </a:solidFill>
              </a:rPr>
              <a:t> </a:t>
            </a:r>
            <a:r>
              <a:rPr lang="en-US" sz="1600" b="1">
                <a:solidFill>
                  <a:schemeClr val="tx1"/>
                </a:solidFill>
              </a:rPr>
              <a:t>4</a:t>
            </a:r>
            <a:r>
              <a:rPr lang="en-US" sz="1600">
                <a:solidFill>
                  <a:schemeClr val="tx1"/>
                </a:solidFill>
              </a:rPr>
              <a:t>.Inventory management: Providing tools for rental companies to easily add, edit, and remove vehicles from their inventory, along with detailed vehicle information.</a:t>
            </a:r>
            <a:endParaRPr lang="en-US" sz="1600">
              <a:solidFill>
                <a:schemeClr val="tx1"/>
              </a:solidFill>
              <a:latin typeface="Times New Roman" panose="02020603050405020304" pitchFamily="18" charset="0"/>
              <a:cs typeface="Times New Roman" panose="02020603050405020304" pitchFamily="18" charset="0"/>
            </a:endParaRPr>
          </a:p>
          <a:p>
            <a:r>
              <a:rPr lang="en-US" sz="1600">
                <a:solidFill>
                  <a:schemeClr val="tx1"/>
                </a:solidFill>
              </a:rPr>
              <a:t>  </a:t>
            </a:r>
            <a:r>
              <a:rPr lang="en-US" sz="1600" b="1">
                <a:solidFill>
                  <a:schemeClr val="tx1"/>
                </a:solidFill>
              </a:rPr>
              <a:t>5</a:t>
            </a:r>
            <a:r>
              <a:rPr lang="en-US" sz="1600">
                <a:solidFill>
                  <a:schemeClr val="tx1"/>
                </a:solidFill>
              </a:rPr>
              <a:t>.Booking management: Enabling rental companies to track bookings, manage reservations, and handle cancellations efficiently.</a:t>
            </a:r>
          </a:p>
          <a:p>
            <a:r>
              <a:rPr lang="en-US" sz="1600">
                <a:solidFill>
                  <a:schemeClr val="tx1"/>
                </a:solidFill>
              </a:rPr>
              <a:t>  </a:t>
            </a:r>
            <a:r>
              <a:rPr lang="en-US" sz="1600" b="1">
                <a:solidFill>
                  <a:schemeClr val="tx1"/>
                </a:solidFill>
              </a:rPr>
              <a:t>6</a:t>
            </a:r>
            <a:r>
              <a:rPr lang="en-US" sz="1600">
                <a:solidFill>
                  <a:schemeClr val="tx1"/>
                </a:solidFill>
              </a:rPr>
              <a:t>.Reporting and analytics: Generating insightful reports for rental companies to analyze rental activity, revenue, and other key metrics, aiding in strategic decision-making.</a:t>
            </a:r>
          </a:p>
          <a:p>
            <a:r>
              <a:rPr lang="en-US" sz="1600" b="1">
                <a:solidFill>
                  <a:schemeClr val="tx1"/>
                </a:solidFill>
              </a:rPr>
              <a:t>  7.</a:t>
            </a:r>
            <a:r>
              <a:rPr lang="en-US" sz="1600">
                <a:solidFill>
                  <a:schemeClr val="tx1"/>
                </a:solidFill>
              </a:rPr>
              <a:t>Security and scalability: Implementing robust security measures to protect user data and ensuring the application is scalable to accommodate future growth and feature enhancements.</a:t>
            </a:r>
          </a:p>
          <a:p>
            <a:pPr marL="457200" lvl="1">
              <a:lnSpc>
                <a:spcPct val="150000"/>
              </a:lnSpc>
            </a:pPr>
            <a:br>
              <a:rPr lang="en-US"/>
            </a:br>
            <a:endParaRPr lang="en-US"/>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18</Slides>
  <Notes>10</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Contact-Page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revision>1</cp:revision>
  <dcterms:modified xsi:type="dcterms:W3CDTF">2024-04-11T09:04:45Z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